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4" r:id="rId4"/>
    <p:sldId id="265" r:id="rId5"/>
    <p:sldId id="266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0F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096" y="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FE664-7C39-4456-A1C9-2E04136E1213}" type="datetimeFigureOut">
              <a:rPr lang="en-IN" smtClean="0"/>
              <a:t>17-09-2020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97E6-EB95-4E94-A917-3E8BB1889F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1207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FE664-7C39-4456-A1C9-2E04136E1213}" type="datetimeFigureOut">
              <a:rPr lang="en-IN" smtClean="0"/>
              <a:t>17-09-2020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97E6-EB95-4E94-A917-3E8BB1889F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799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FE664-7C39-4456-A1C9-2E04136E1213}" type="datetimeFigureOut">
              <a:rPr lang="en-IN" smtClean="0"/>
              <a:t>17-09-2020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97E6-EB95-4E94-A917-3E8BB1889F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165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FE664-7C39-4456-A1C9-2E04136E1213}" type="datetimeFigureOut">
              <a:rPr lang="en-IN" smtClean="0"/>
              <a:t>17-09-2020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97E6-EB95-4E94-A917-3E8BB1889F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6419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FE664-7C39-4456-A1C9-2E04136E1213}" type="datetimeFigureOut">
              <a:rPr lang="en-IN" smtClean="0"/>
              <a:t>17-09-2020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97E6-EB95-4E94-A917-3E8BB1889F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21126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FE664-7C39-4456-A1C9-2E04136E1213}" type="datetimeFigureOut">
              <a:rPr lang="en-IN" smtClean="0"/>
              <a:t>17-09-2020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97E6-EB95-4E94-A917-3E8BB1889F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57675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FE664-7C39-4456-A1C9-2E04136E1213}" type="datetimeFigureOut">
              <a:rPr lang="en-IN" smtClean="0"/>
              <a:t>17-09-2020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97E6-EB95-4E94-A917-3E8BB1889F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659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FE664-7C39-4456-A1C9-2E04136E1213}" type="datetimeFigureOut">
              <a:rPr lang="en-IN" smtClean="0"/>
              <a:t>17-09-2020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97E6-EB95-4E94-A917-3E8BB1889F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94748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FE664-7C39-4456-A1C9-2E04136E1213}" type="datetimeFigureOut">
              <a:rPr lang="en-IN" smtClean="0"/>
              <a:t>17-09-2020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97E6-EB95-4E94-A917-3E8BB1889F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639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FE664-7C39-4456-A1C9-2E04136E1213}" type="datetimeFigureOut">
              <a:rPr lang="en-IN" smtClean="0"/>
              <a:t>17-09-2020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97E6-EB95-4E94-A917-3E8BB1889F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87378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FE664-7C39-4456-A1C9-2E04136E1213}" type="datetimeFigureOut">
              <a:rPr lang="en-IN" smtClean="0"/>
              <a:t>17-09-2020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97E6-EB95-4E94-A917-3E8BB1889F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2092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FE664-7C39-4456-A1C9-2E04136E1213}" type="datetimeFigureOut">
              <a:rPr lang="en-IN" smtClean="0"/>
              <a:t>17-09-2020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997E6-EB95-4E94-A917-3E8BB1889F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61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jss.gndu@gmail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8964488" cy="6741368"/>
          </a:xfrm>
        </p:spPr>
        <p:txBody>
          <a:bodyPr>
            <a:normAutofit fontScale="90000"/>
          </a:bodyPr>
          <a:lstStyle/>
          <a:p>
            <a:r>
              <a:rPr lang="en-IN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/>
            </a:r>
            <a:br>
              <a:rPr lang="en-IN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en-IN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/>
            </a:r>
            <a:br>
              <a:rPr lang="en-IN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en-IN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IN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NPAs Really Interlinked with Capital, Efficiency, and Priority Sector Lending?</a:t>
            </a:r>
            <a:br>
              <a:rPr lang="en-IN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Empirical Study on Indian </a:t>
            </a:r>
            <a:r>
              <a:rPr lang="en-IN" sz="2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SCBs</a:t>
            </a:r>
            <a:r>
              <a:rPr lang="en-I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b="1" dirty="0" err="1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Amarjit</a:t>
            </a:r>
            <a:r>
              <a:rPr lang="en-US" sz="2700" b="1" dirty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 Singh </a:t>
            </a:r>
            <a:r>
              <a:rPr lang="en-US" sz="2700" b="1" dirty="0" err="1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Sethi</a:t>
            </a:r>
            <a:r>
              <a:rPr lang="en-US" sz="3600" b="1" dirty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Formerly Professor-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cum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-Dean Faculty</a:t>
            </a:r>
            <a:br>
              <a:rPr lang="en-US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Punjab School of Economics,  GND University,  Amritsar – 143 005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(E-mail: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  <a:hlinkClick r:id="rId2"/>
              </a:rPr>
              <a:t>ajss.gndu@gmail.com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; +91-99882-90630)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en-IN" sz="2700" b="1" dirty="0" err="1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Anu</a:t>
            </a:r>
            <a:r>
              <a:rPr lang="en-IN" sz="2700" b="1" dirty="0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 Bajaj</a:t>
            </a:r>
            <a:r>
              <a:rPr lang="en-IN" sz="3600" dirty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3600" dirty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IN" sz="2000" b="1" dirty="0">
                <a:latin typeface="Times New Roman" pitchFamily="18" charset="0"/>
                <a:cs typeface="Times New Roman" pitchFamily="18" charset="0"/>
              </a:rPr>
              <a:t>Assistant Professor in Economics</a:t>
            </a:r>
            <a:br>
              <a:rPr lang="en-IN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en-IN" sz="2000" b="1" dirty="0">
                <a:latin typeface="Times New Roman" pitchFamily="18" charset="0"/>
                <a:cs typeface="Times New Roman" pitchFamily="18" charset="0"/>
              </a:rPr>
              <a:t> JC DAV College, </a:t>
            </a:r>
            <a:r>
              <a:rPr lang="en-I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Dasuya</a:t>
            </a: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District </a:t>
            </a:r>
            <a:r>
              <a:rPr lang="en-IN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Hoshiarpur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)- </a:t>
            </a: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144 205</a:t>
            </a:r>
            <a:r>
              <a:rPr lang="en-IN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(E-mail: bajajanu1985@yahoo.in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I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Contributed for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the</a:t>
            </a:r>
            <a:br>
              <a:rPr lang="en-US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300" b="1" dirty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en-US" sz="2300" b="1" baseline="30000" dirty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300" b="1" dirty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  Annual Conference of the IARNIW (Held in Virtual Mode)</a:t>
            </a:r>
            <a:r>
              <a:rPr lang="en-US" sz="2400" b="1" dirty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Session-3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Operation of Financial Sector and Issues in Measurement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(September 26-27, 2020)</a:t>
            </a:r>
            <a:r>
              <a:rPr lang="en-IN" sz="20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0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en-IN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40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IN" sz="2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3457"/>
            <a:ext cx="8856984" cy="6094543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Indian 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banking sector has 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been passing 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through a phase of grave problem of </a:t>
            </a:r>
            <a:r>
              <a:rPr lang="en-IN" sz="22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NPAs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buNone/>
            </a:pPr>
            <a:endParaRPr lang="en-IN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Resulting from a multiplicity of </a:t>
            </a:r>
            <a:r>
              <a:rPr lang="en-IN" sz="20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Frauds and Scams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over a period of time;</a:t>
            </a:r>
            <a:endParaRPr lang="en-US" sz="20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en-US" sz="2000" b="1" i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Keeping the resulting gravity in mind, the present </a:t>
            </a:r>
            <a:r>
              <a:rPr lang="en-US" sz="22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Empirical</a:t>
            </a:r>
            <a:r>
              <a:rPr lang="en-US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tudy was undertaken.</a:t>
            </a:r>
          </a:p>
          <a:p>
            <a:pPr algn="just">
              <a:buFont typeface="Wingdings" pitchFamily="2" charset="2"/>
              <a:buChar char="§"/>
            </a:pP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Objectives:</a:t>
            </a:r>
          </a:p>
          <a:p>
            <a:pPr algn="just">
              <a:buFont typeface="Wingdings" pitchFamily="2" charset="2"/>
              <a:buChar char="§"/>
            </a:pPr>
            <a:endParaRPr lang="en-US" sz="2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Examine </a:t>
            </a:r>
            <a:r>
              <a:rPr lang="en-I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nterrelationships  b/w </a:t>
            </a:r>
            <a:r>
              <a:rPr lang="en-IN" sz="22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NPAs</a:t>
            </a:r>
            <a:r>
              <a:rPr lang="en-IN" sz="2200" b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2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IN" sz="22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apital,</a:t>
            </a:r>
            <a:r>
              <a:rPr lang="en-IN" sz="2200" b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2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IN" sz="22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ost </a:t>
            </a:r>
            <a:r>
              <a:rPr lang="en-IN" sz="22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IN" sz="22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fficiency </a:t>
            </a:r>
            <a:r>
              <a:rPr lang="en-IN" sz="2200" b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IN" sz="22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IN" sz="22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riority </a:t>
            </a:r>
            <a:r>
              <a:rPr lang="en-IN" sz="22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N" sz="22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ector </a:t>
            </a:r>
            <a:r>
              <a:rPr lang="en-IN" sz="22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IN" sz="22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ending 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among Indian SCBs;</a:t>
            </a:r>
          </a:p>
          <a:p>
            <a:pPr algn="just">
              <a:buFont typeface="Wingdings" pitchFamily="2" charset="2"/>
              <a:buChar char="§"/>
            </a:pPr>
            <a:endParaRPr lang="en-IN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 as to provide useful </a:t>
            </a:r>
            <a:r>
              <a:rPr lang="en-IN" sz="22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Policy </a:t>
            </a:r>
            <a:r>
              <a:rPr lang="en-IN" sz="22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sz="22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mplications</a:t>
            </a: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the Banking Sector</a:t>
            </a:r>
          </a:p>
          <a:p>
            <a:pPr marL="0" indent="0" algn="just">
              <a:buNone/>
            </a:pPr>
            <a:endParaRPr lang="en-IN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87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Base &amp; Analytics</a:t>
            </a:r>
            <a:endParaRPr lang="en-IN" sz="2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3457"/>
            <a:ext cx="8856984" cy="6094543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IN" sz="21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N" sz="21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econdary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TS 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(for </a:t>
            </a:r>
            <a:r>
              <a:rPr lang="en-IN" sz="21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years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1995-96 to 2016-17) on </a:t>
            </a:r>
            <a:r>
              <a:rPr lang="en-US" sz="21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en-US" sz="21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Bank-Specific Variables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respect of </a:t>
            </a:r>
            <a:r>
              <a:rPr lang="en-IN" sz="21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 </a:t>
            </a:r>
            <a:r>
              <a:rPr lang="en-IN" sz="21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Banks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(26 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Public Sector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 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 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Private &amp; 21 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Foreign);</a:t>
            </a:r>
          </a:p>
          <a:p>
            <a:pPr algn="just">
              <a:buFont typeface="Wingdings" pitchFamily="2" charset="2"/>
              <a:buChar char="§"/>
            </a:pPr>
            <a:endParaRPr lang="en-IN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of the 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Banks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1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Efficiency Scores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at Different Points in Time thro’ </a:t>
            </a:r>
            <a:r>
              <a:rPr lang="en-IN" sz="21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SFA-based</a:t>
            </a:r>
            <a:r>
              <a:rPr lang="en-IN" sz="2100" b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100" b="1" i="1" dirty="0" err="1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translog</a:t>
            </a:r>
            <a:r>
              <a:rPr lang="en-IN" sz="21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cost function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 A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IN" sz="21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 Variable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algn="just">
              <a:buFont typeface="Wingdings" pitchFamily="2" charset="2"/>
              <a:buChar char="§"/>
            </a:pPr>
            <a:endParaRPr lang="en-IN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Besides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two </a:t>
            </a:r>
            <a:r>
              <a:rPr lang="en-IN" sz="2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Dummy Variables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 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A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lso 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considered so as to 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Examine </a:t>
            </a:r>
            <a:r>
              <a:rPr lang="en-IN" sz="21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Differentials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among the 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 Types 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Banks;</a:t>
            </a:r>
          </a:p>
          <a:p>
            <a:pPr algn="just">
              <a:buFont typeface="Wingdings" pitchFamily="2" charset="2"/>
              <a:buChar char="§"/>
            </a:pPr>
            <a:endParaRPr lang="en-IN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Interlinkages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among NPAs, 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CART, CEFF, </a:t>
            </a:r>
            <a:r>
              <a:rPr lang="en-I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PSTL 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</a:t>
            </a:r>
            <a:r>
              <a:rPr lang="en-US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Examined through </a:t>
            </a:r>
            <a:r>
              <a:rPr lang="en-IN" sz="21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Simultaneous Equations Modelling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SG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IN" sz="21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SURE</a:t>
            </a:r>
            <a:r>
              <a:rPr lang="en-IN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Approach</a:t>
            </a:r>
            <a:r>
              <a:rPr lang="en-SG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SG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</a:t>
            </a:r>
            <a:r>
              <a:rPr lang="en-SG" sz="21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Panel Data Framework</a:t>
            </a:r>
            <a:r>
              <a:rPr lang="en-SG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SG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SG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via </a:t>
            </a:r>
            <a:r>
              <a:rPr lang="en-SG" sz="21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Customised </a:t>
            </a:r>
            <a:r>
              <a:rPr lang="en-IN" sz="21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R-Programming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>
              <a:buFont typeface="Wingdings" pitchFamily="2" charset="2"/>
              <a:buChar char="§"/>
            </a:pPr>
            <a:endParaRPr lang="en-IN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Due attention was paid to the </a:t>
            </a:r>
            <a:r>
              <a:rPr lang="en-IN" sz="21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N" sz="21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atisfaction</a:t>
            </a:r>
            <a:r>
              <a:rPr lang="en-IN" sz="2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both </a:t>
            </a:r>
            <a:r>
              <a:rPr lang="en-IN" sz="21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Rank</a:t>
            </a:r>
            <a:r>
              <a:rPr lang="en-IN" sz="2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IN" sz="2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1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lang="en-IN" sz="2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1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Conditions</a:t>
            </a:r>
            <a:r>
              <a:rPr lang="en-I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while formulating the </a:t>
            </a:r>
            <a:r>
              <a:rPr lang="en-IN" sz="21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SEM.</a:t>
            </a:r>
            <a:endParaRPr lang="en-IN" sz="2100" b="1" dirty="0" smtClean="0">
              <a:solidFill>
                <a:srgbClr val="0B0FB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IN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25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Findings</a:t>
            </a:r>
            <a:endParaRPr lang="en-IN" sz="2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3457"/>
            <a:ext cx="8856984" cy="6094543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IN" sz="195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IN" sz="1950" b="1" dirty="0" smtClean="0">
                <a:latin typeface="Times New Roman" pitchFamily="18" charset="0"/>
                <a:cs typeface="Times New Roman" pitchFamily="18" charset="0"/>
              </a:rPr>
              <a:t>ach </a:t>
            </a:r>
            <a:r>
              <a:rPr lang="en-IN" sz="1950" b="1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IN" sz="1950" b="1" dirty="0" smtClean="0">
                <a:latin typeface="Times New Roman" pitchFamily="18" charset="0"/>
                <a:cs typeface="Times New Roman" pitchFamily="18" charset="0"/>
              </a:rPr>
              <a:t>four </a:t>
            </a:r>
            <a:r>
              <a:rPr lang="en-IN" sz="1950" b="1" i="1" dirty="0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Structural </a:t>
            </a:r>
            <a:r>
              <a:rPr lang="en-IN" sz="1950" b="1" i="1" dirty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IN" sz="1950" b="1" i="1" dirty="0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quations</a:t>
            </a:r>
            <a:r>
              <a:rPr lang="en-IN" sz="1950" b="1" dirty="0" smtClean="0">
                <a:latin typeface="Times New Roman" pitchFamily="18" charset="0"/>
                <a:cs typeface="Times New Roman" pitchFamily="18" charset="0"/>
              </a:rPr>
              <a:t> of the SEM was </a:t>
            </a:r>
            <a:r>
              <a:rPr lang="en-IN" sz="1950" b="1" dirty="0">
                <a:latin typeface="Times New Roman" pitchFamily="18" charset="0"/>
                <a:cs typeface="Times New Roman" pitchFamily="18" charset="0"/>
              </a:rPr>
              <a:t>associated with </a:t>
            </a:r>
            <a:r>
              <a:rPr lang="en-IN" sz="1950" b="1" i="1" dirty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highly significant</a:t>
            </a:r>
            <a:r>
              <a:rPr lang="en-IN" sz="1950" b="1" dirty="0">
                <a:latin typeface="Times New Roman" pitchFamily="18" charset="0"/>
                <a:cs typeface="Times New Roman" pitchFamily="18" charset="0"/>
              </a:rPr>
              <a:t> value of the </a:t>
            </a:r>
            <a:r>
              <a:rPr lang="en-IN" sz="1950" b="1" i="1" dirty="0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CMD</a:t>
            </a:r>
            <a:r>
              <a:rPr lang="en-IN" sz="1950" b="1" dirty="0" smtClean="0">
                <a:latin typeface="Times New Roman" pitchFamily="18" charset="0"/>
                <a:cs typeface="Times New Roman" pitchFamily="18" charset="0"/>
              </a:rPr>
              <a:t> (R</a:t>
            </a:r>
            <a:r>
              <a:rPr lang="en-IN" sz="195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IN" sz="195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IN" sz="195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 </a:t>
            </a:r>
            <a:r>
              <a:rPr lang="en-IN" sz="1950" b="1" i="1" dirty="0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Adequate Fit</a:t>
            </a:r>
            <a:r>
              <a:rPr lang="en-IN" sz="195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 of the Model;</a:t>
            </a:r>
          </a:p>
          <a:p>
            <a:pPr marL="0" indent="0" algn="just">
              <a:buNone/>
            </a:pPr>
            <a:endParaRPr lang="en-IN" sz="1950" b="1" i="1" dirty="0" smtClean="0">
              <a:solidFill>
                <a:srgbClr val="0B0FB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1950" b="1" dirty="0" smtClean="0">
                <a:latin typeface="Times New Roman" pitchFamily="18" charset="0"/>
                <a:cs typeface="Times New Roman" pitchFamily="18" charset="0"/>
              </a:rPr>
              <a:t>Both </a:t>
            </a:r>
            <a:r>
              <a:rPr lang="en-IN" sz="1950" b="1" i="1" dirty="0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CART</a:t>
            </a:r>
            <a:r>
              <a:rPr lang="en-IN" sz="1950" b="1" dirty="0" smtClean="0"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IN" sz="1950" b="1" dirty="0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CEFF</a:t>
            </a:r>
            <a:r>
              <a:rPr lang="en-IN" sz="1950" b="1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IN" sz="195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IN" sz="1950" b="1" dirty="0" smtClean="0">
                <a:latin typeface="Times New Roman" pitchFamily="18" charset="0"/>
                <a:cs typeface="Times New Roman" pitchFamily="18" charset="0"/>
              </a:rPr>
              <a:t>ublic </a:t>
            </a:r>
            <a:r>
              <a:rPr lang="en-IN" sz="1950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IN" sz="1950" b="1" dirty="0" smtClean="0">
                <a:latin typeface="Times New Roman" pitchFamily="18" charset="0"/>
                <a:cs typeface="Times New Roman" pitchFamily="18" charset="0"/>
              </a:rPr>
              <a:t>ector </a:t>
            </a:r>
            <a:r>
              <a:rPr lang="en-IN" sz="1950" b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IN" sz="1950" b="1" dirty="0" smtClean="0">
                <a:latin typeface="Times New Roman" pitchFamily="18" charset="0"/>
                <a:cs typeface="Times New Roman" pitchFamily="18" charset="0"/>
              </a:rPr>
              <a:t>anks </a:t>
            </a:r>
            <a:r>
              <a:rPr lang="en-IN" sz="1950" b="1" dirty="0">
                <a:latin typeface="Times New Roman" pitchFamily="18" charset="0"/>
                <a:cs typeface="Times New Roman" pitchFamily="18" charset="0"/>
              </a:rPr>
              <a:t>were </a:t>
            </a:r>
            <a:r>
              <a:rPr lang="en-IN" sz="1950" b="1" dirty="0" smtClean="0">
                <a:latin typeface="Times New Roman" pitchFamily="18" charset="0"/>
                <a:cs typeface="Times New Roman" pitchFamily="18" charset="0"/>
              </a:rPr>
              <a:t>Significantly &lt; Those </a:t>
            </a:r>
            <a:r>
              <a:rPr lang="en-IN" sz="1950" b="1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IN" sz="1950" b="1" dirty="0" smtClean="0">
                <a:latin typeface="Times New Roman" pitchFamily="18" charset="0"/>
                <a:cs typeface="Times New Roman" pitchFamily="18" charset="0"/>
              </a:rPr>
              <a:t>Each of Private </a:t>
            </a:r>
            <a:r>
              <a:rPr lang="en-IN" sz="1950" b="1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IN" sz="1950" b="1" dirty="0" smtClean="0">
                <a:latin typeface="Times New Roman" pitchFamily="18" charset="0"/>
                <a:cs typeface="Times New Roman" pitchFamily="18" charset="0"/>
              </a:rPr>
              <a:t>Foreign banks;</a:t>
            </a:r>
          </a:p>
          <a:p>
            <a:pPr marL="0" indent="0" algn="just">
              <a:buNone/>
            </a:pPr>
            <a:endParaRPr lang="en-IN" sz="195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1950" b="1" dirty="0" smtClean="0">
                <a:latin typeface="Times New Roman" pitchFamily="18" charset="0"/>
                <a:cs typeface="Times New Roman" pitchFamily="18" charset="0"/>
              </a:rPr>
              <a:t>However, the Pattern was just the Other Way Round w.r.t </a:t>
            </a:r>
            <a:r>
              <a:rPr lang="en-IN" sz="1950" b="1" i="1" dirty="0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PSTL</a:t>
            </a:r>
            <a:r>
              <a:rPr lang="en-IN" sz="195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0" indent="0" algn="just">
              <a:buNone/>
            </a:pPr>
            <a:endParaRPr lang="en-IN" sz="195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195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PSTL </a:t>
            </a:r>
            <a:r>
              <a:rPr lang="en-IN" sz="195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 a direct influence on NPAs</a:t>
            </a:r>
            <a:r>
              <a:rPr lang="en-IN" sz="1950" b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IN" sz="19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possibly owing to higher likelihood of the loans in  priority sector (specifically, </a:t>
            </a:r>
            <a:r>
              <a:rPr lang="en-IN" sz="195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agriculture &amp; allied activities</a:t>
            </a:r>
            <a:r>
              <a:rPr lang="en-IN" sz="19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to get transformed into </a:t>
            </a:r>
            <a:r>
              <a:rPr lang="en-IN" sz="19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NPAs;</a:t>
            </a:r>
          </a:p>
          <a:p>
            <a:pPr marL="0" indent="0" algn="just">
              <a:buNone/>
            </a:pPr>
            <a:endParaRPr lang="en-IN" sz="19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19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IN" sz="19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 </a:t>
            </a:r>
            <a:r>
              <a:rPr lang="en-IN" sz="19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IN" sz="195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CART</a:t>
            </a:r>
            <a:r>
              <a:rPr lang="en-IN" sz="195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9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IN" sz="19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95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CEFF </a:t>
            </a:r>
            <a:r>
              <a:rPr lang="en-IN" sz="195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induced an indirect effect on </a:t>
            </a:r>
            <a:r>
              <a:rPr lang="en-IN" sz="195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NPAs</a:t>
            </a:r>
            <a:r>
              <a:rPr lang="en-IN" sz="195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950" b="1" dirty="0">
                <a:latin typeface="Times New Roman" pitchFamily="18" charset="0"/>
                <a:cs typeface="Times New Roman" pitchFamily="18" charset="0"/>
                <a:sym typeface="Symbol"/>
              </a:rPr>
              <a:t></a:t>
            </a:r>
            <a:r>
              <a:rPr lang="en-IN" sz="19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IN" sz="19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banks associated with severe extent of bad loans would have to incur more cost in handling and managing </a:t>
            </a:r>
            <a:r>
              <a:rPr lang="en-IN" sz="19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process </a:t>
            </a:r>
            <a:r>
              <a:rPr lang="en-IN" sz="19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NPAs</a:t>
            </a:r>
            <a:r>
              <a:rPr lang="en-IN" sz="19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IN" sz="19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19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</a:t>
            </a:r>
            <a:r>
              <a:rPr lang="en-US" sz="195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</a:t>
            </a:r>
            <a:endParaRPr lang="en-IN" sz="19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19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Consequently</a:t>
            </a:r>
            <a:r>
              <a:rPr lang="en-IN" sz="19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</a:t>
            </a:r>
            <a:r>
              <a:rPr lang="en-IN" sz="19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95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Increased Cost</a:t>
            </a:r>
            <a:r>
              <a:rPr lang="en-IN" sz="195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9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would result in</a:t>
            </a:r>
            <a:r>
              <a:rPr lang="en-IN" sz="19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95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Depletion </a:t>
            </a:r>
            <a:r>
              <a:rPr lang="en-IN" sz="195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IN" sz="195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Capital</a:t>
            </a:r>
            <a:r>
              <a:rPr lang="en-IN" sz="195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9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also the</a:t>
            </a:r>
            <a:r>
              <a:rPr lang="en-IN" sz="19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95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Efficiency</a:t>
            </a:r>
            <a:r>
              <a:rPr lang="en-IN" sz="195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9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banks.</a:t>
            </a:r>
            <a:r>
              <a:rPr lang="en-IN" sz="19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N" sz="19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195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7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Policy Implications</a:t>
            </a:r>
            <a:endParaRPr lang="en-IN" sz="2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3457"/>
            <a:ext cx="8856984" cy="6094543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Serious efforts need be made to somehow check the rising menace of the problem of rising </a:t>
            </a:r>
            <a:r>
              <a:rPr lang="en-IN" sz="2000" b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NPAs 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taking</a:t>
            </a:r>
            <a:r>
              <a:rPr lang="en-IN" sz="2000" b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stern action on the defaulters and the concerned banks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ince </a:t>
            </a:r>
            <a:r>
              <a:rPr lang="en-IN" sz="2000" b="1" i="1" dirty="0" smtClean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CART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inversely related to the </a:t>
            </a:r>
            <a:r>
              <a:rPr lang="en-US" sz="20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Risk Weighted Assets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therefore, in order to lower the extent of NPAs, a due check needs be made on </a:t>
            </a:r>
            <a:r>
              <a:rPr lang="en-US" sz="20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Risk Weighted Assets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may also </a:t>
            </a:r>
            <a:r>
              <a:rPr lang="en-US" sz="2000" b="1" i="1" dirty="0">
                <a:solidFill>
                  <a:srgbClr val="0B0F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delimit erosion of banks’ capital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N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en-IN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40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91" y="742497"/>
            <a:ext cx="8435280" cy="597791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44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</a:t>
            </a:r>
            <a:endParaRPr lang="en-IN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45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851</TotalTime>
  <Words>438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  Are NPAs Really Interlinked with Capital, Efficiency, and Priority Sector Lending? An Empirical Study on Indian SCBs   Amarjit Singh Sethi Formerly Professor-cum-Dean Faculty Punjab School of Economics,  GND University,  Amritsar – 143 005  (E-mail: ajss.gndu@gmail.com; +91-99882-90630) &amp; Anu Bajaj Assistant Professor in Economics  JC DAV College, Dasuya (District Hoshiarpur)- 144 205  (E-mail: bajajanu1985@yahoo.in)   Contributed for the 38th  Annual Conference of the IARNIW (Held in Virtual Mode) Session-3 on Operation of Financial Sector and Issues in Measurement (September 26-27, 2020)  </vt:lpstr>
      <vt:lpstr>Introduction</vt:lpstr>
      <vt:lpstr>Data Base &amp; Analytics</vt:lpstr>
      <vt:lpstr>Main Findings</vt:lpstr>
      <vt:lpstr>Policy Implications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NPAs Really Interlinked with Capital, Efficiency, and Priority Sector Lending? An Empirical Study on Indian SCBs   Amarjit Singh Sethi Former Professor-cum-Dean Faculty, Punjab School of Economics, GND University, Amritsar-143 005; ajss.gndu@gmail.com and  Anu Bajaj Assistant Professor, Department of Economics, JC DAV College, Dasuya (Dist Hoshiarpur- 144 205; bajajanu1985@yahoo.in  </dc:title>
  <dc:creator>Jai Shiv</dc:creator>
  <cp:lastModifiedBy>ajss52</cp:lastModifiedBy>
  <cp:revision>82</cp:revision>
  <dcterms:created xsi:type="dcterms:W3CDTF">2020-09-10T17:19:24Z</dcterms:created>
  <dcterms:modified xsi:type="dcterms:W3CDTF">2020-09-17T02:32:43Z</dcterms:modified>
</cp:coreProperties>
</file>